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transactional data.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6148"/>
            <a:ext cx="6803588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Recommendations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6537" y="1728073"/>
            <a:ext cx="335399" cy="335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9474" y="1721168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509474" y="2184202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37" y="2995970"/>
            <a:ext cx="335399" cy="335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9474" y="2989064"/>
            <a:ext cx="341471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509474" y="3452098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537" y="4263866"/>
            <a:ext cx="335399" cy="335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9474" y="4256961"/>
            <a:ext cx="283559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509474" y="4719995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with margin control.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537" y="5531763"/>
            <a:ext cx="335399" cy="3353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09474" y="5524857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509474" y="5987891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products.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537" y="6799659"/>
            <a:ext cx="335399" cy="3353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09474" y="6792754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509474" y="7255788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high-revenue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24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5460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72546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995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3490793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purchases across categories.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725460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61178" y="272546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5052893" y="2995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52893" y="3490793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 spending patterns, segments, preferences.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765953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7244" y="4765953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1198959" y="5035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98959" y="5531287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94717" y="446246"/>
            <a:ext cx="3810595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Summary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94717" y="1327428"/>
            <a:ext cx="190523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94717" y="1727478"/>
            <a:ext cx="46228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(Age, Gender, Location, Subscription)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494717" y="2043232"/>
            <a:ext cx="46228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(Item, Category, Amount, Season, Size, Color)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494717" y="2358985"/>
            <a:ext cx="462284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(Discount, Promo, Previous Purchases, Frequency, Review, Shipping)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520226" y="1327428"/>
            <a:ext cx="190523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Snapshot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20226" y="1727478"/>
            <a:ext cx="46228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Rows: 3,900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20226" y="2132290"/>
            <a:ext cx="46228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 18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20226" y="2537103"/>
            <a:ext cx="46228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Data: 37 values in Review Rating.</a:t>
            </a: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226" y="2978348"/>
            <a:ext cx="4622840" cy="4622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1655"/>
            <a:ext cx="90669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4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20779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using pandas.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044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420779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Checked structure and summary statistics.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38987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27505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455676"/>
            <a:ext cx="294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Review Rating using median.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38987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27505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455676"/>
            <a:ext cx="31775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Renamed columns to snake case.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75298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12933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837724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7724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and purchase_frequency_days.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434858" y="575298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06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434858" y="612933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5" name="Text 23"/>
          <p:cNvSpPr/>
          <p:nvPr/>
        </p:nvSpPr>
        <p:spPr>
          <a:xfrm>
            <a:off x="7434858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34858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to PostgreSQL.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547" y="446365"/>
            <a:ext cx="3802023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Analysis (SQL)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65547" y="1163836"/>
            <a:ext cx="801290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business questions answered through structured PostgreSQL analysis.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5547" y="1846302"/>
            <a:ext cx="8012906" cy="1181338"/>
          </a:xfrm>
          <a:prstGeom prst="roundRect">
            <a:avLst>
              <a:gd name="adj" fmla="val 9288"/>
            </a:avLst>
          </a:prstGeom>
          <a:solidFill>
            <a:srgbClr val="FEF5E7"/>
          </a:solidFill>
          <a:ln/>
        </p:spPr>
      </p:sp>
      <p:sp>
        <p:nvSpPr>
          <p:cNvPr id="6" name="Shape 3"/>
          <p:cNvSpPr/>
          <p:nvPr/>
        </p:nvSpPr>
        <p:spPr>
          <a:xfrm>
            <a:off x="565547" y="1823442"/>
            <a:ext cx="8012906" cy="91440"/>
          </a:xfrm>
          <a:prstGeom prst="roundRect">
            <a:avLst>
              <a:gd name="adj" fmla="val 26507"/>
            </a:avLst>
          </a:prstGeom>
          <a:solidFill>
            <a:srgbClr val="38512F"/>
          </a:solidFill>
          <a:ln/>
        </p:spPr>
      </p:sp>
      <p:sp>
        <p:nvSpPr>
          <p:cNvPr id="7" name="Shape 4"/>
          <p:cNvSpPr/>
          <p:nvPr/>
        </p:nvSpPr>
        <p:spPr>
          <a:xfrm>
            <a:off x="4329648" y="1604010"/>
            <a:ext cx="484703" cy="484703"/>
          </a:xfrm>
          <a:prstGeom prst="roundRect">
            <a:avLst>
              <a:gd name="adj" fmla="val 188652"/>
            </a:avLst>
          </a:prstGeom>
          <a:solidFill>
            <a:srgbClr val="38512F"/>
          </a:solidFill>
          <a:ln/>
        </p:spPr>
      </p:sp>
      <p:sp>
        <p:nvSpPr>
          <p:cNvPr id="8" name="Text 5"/>
          <p:cNvSpPr/>
          <p:nvPr/>
        </p:nvSpPr>
        <p:spPr>
          <a:xfrm>
            <a:off x="4475024" y="1725216"/>
            <a:ext cx="1938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9975" y="2250162"/>
            <a:ext cx="190095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9975" y="2584728"/>
            <a:ext cx="76440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$157,890, Female: $75,191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5547" y="3431500"/>
            <a:ext cx="8012906" cy="1181338"/>
          </a:xfrm>
          <a:prstGeom prst="roundRect">
            <a:avLst>
              <a:gd name="adj" fmla="val 9288"/>
            </a:avLst>
          </a:prstGeom>
          <a:solidFill>
            <a:srgbClr val="FEF5E7"/>
          </a:solidFill>
          <a:ln/>
        </p:spPr>
      </p:sp>
      <p:sp>
        <p:nvSpPr>
          <p:cNvPr id="12" name="Shape 9"/>
          <p:cNvSpPr/>
          <p:nvPr/>
        </p:nvSpPr>
        <p:spPr>
          <a:xfrm>
            <a:off x="565547" y="3408640"/>
            <a:ext cx="8012906" cy="91440"/>
          </a:xfrm>
          <a:prstGeom prst="roundRect">
            <a:avLst>
              <a:gd name="adj" fmla="val 26507"/>
            </a:avLst>
          </a:prstGeom>
          <a:solidFill>
            <a:srgbClr val="38512F"/>
          </a:solidFill>
          <a:ln/>
        </p:spPr>
      </p:sp>
      <p:sp>
        <p:nvSpPr>
          <p:cNvPr id="13" name="Shape 10"/>
          <p:cNvSpPr/>
          <p:nvPr/>
        </p:nvSpPr>
        <p:spPr>
          <a:xfrm>
            <a:off x="4329648" y="3189208"/>
            <a:ext cx="484703" cy="484703"/>
          </a:xfrm>
          <a:prstGeom prst="roundRect">
            <a:avLst>
              <a:gd name="adj" fmla="val 188652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4475024" y="3310414"/>
            <a:ext cx="1938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9975" y="3835360"/>
            <a:ext cx="2737485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High-Spending Discount Users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49975" y="4169926"/>
            <a:ext cx="76440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 customers identified.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5547" y="5016698"/>
            <a:ext cx="8012906" cy="1181338"/>
          </a:xfrm>
          <a:prstGeom prst="roundRect">
            <a:avLst>
              <a:gd name="adj" fmla="val 9288"/>
            </a:avLst>
          </a:prstGeom>
          <a:solidFill>
            <a:srgbClr val="FEF5E7"/>
          </a:solidFill>
          <a:ln/>
        </p:spPr>
      </p:sp>
      <p:sp>
        <p:nvSpPr>
          <p:cNvPr id="18" name="Shape 15"/>
          <p:cNvSpPr/>
          <p:nvPr/>
        </p:nvSpPr>
        <p:spPr>
          <a:xfrm>
            <a:off x="565547" y="4993838"/>
            <a:ext cx="8012906" cy="91440"/>
          </a:xfrm>
          <a:prstGeom prst="roundRect">
            <a:avLst>
              <a:gd name="adj" fmla="val 26507"/>
            </a:avLst>
          </a:prstGeom>
          <a:solidFill>
            <a:srgbClr val="38512F"/>
          </a:solidFill>
          <a:ln/>
        </p:spPr>
      </p:sp>
      <p:sp>
        <p:nvSpPr>
          <p:cNvPr id="19" name="Shape 16"/>
          <p:cNvSpPr/>
          <p:nvPr/>
        </p:nvSpPr>
        <p:spPr>
          <a:xfrm>
            <a:off x="4329648" y="4774406"/>
            <a:ext cx="484703" cy="484703"/>
          </a:xfrm>
          <a:prstGeom prst="roundRect">
            <a:avLst>
              <a:gd name="adj" fmla="val 188652"/>
            </a:avLst>
          </a:prstGeom>
          <a:solidFill>
            <a:srgbClr val="38512F"/>
          </a:solidFill>
          <a:ln/>
        </p:spPr>
      </p:sp>
      <p:sp>
        <p:nvSpPr>
          <p:cNvPr id="20" name="Text 17"/>
          <p:cNvSpPr/>
          <p:nvPr/>
        </p:nvSpPr>
        <p:spPr>
          <a:xfrm>
            <a:off x="4475024" y="4895612"/>
            <a:ext cx="1938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9975" y="5420558"/>
            <a:ext cx="220932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Products by Rating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749975" y="5755124"/>
            <a:ext cx="76440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5547" y="6601897"/>
            <a:ext cx="8012906" cy="1181338"/>
          </a:xfrm>
          <a:prstGeom prst="roundRect">
            <a:avLst>
              <a:gd name="adj" fmla="val 9288"/>
            </a:avLst>
          </a:prstGeom>
          <a:solidFill>
            <a:srgbClr val="FEF5E7"/>
          </a:solidFill>
          <a:ln/>
        </p:spPr>
      </p:sp>
      <p:sp>
        <p:nvSpPr>
          <p:cNvPr id="24" name="Shape 21"/>
          <p:cNvSpPr/>
          <p:nvPr/>
        </p:nvSpPr>
        <p:spPr>
          <a:xfrm>
            <a:off x="565547" y="6579037"/>
            <a:ext cx="8012906" cy="91440"/>
          </a:xfrm>
          <a:prstGeom prst="roundRect">
            <a:avLst>
              <a:gd name="adj" fmla="val 26507"/>
            </a:avLst>
          </a:prstGeom>
          <a:solidFill>
            <a:srgbClr val="38512F"/>
          </a:solidFill>
          <a:ln/>
        </p:spPr>
      </p:sp>
      <p:sp>
        <p:nvSpPr>
          <p:cNvPr id="25" name="Shape 22"/>
          <p:cNvSpPr/>
          <p:nvPr/>
        </p:nvSpPr>
        <p:spPr>
          <a:xfrm>
            <a:off x="4329648" y="6359604"/>
            <a:ext cx="484703" cy="484703"/>
          </a:xfrm>
          <a:prstGeom prst="roundRect">
            <a:avLst>
              <a:gd name="adj" fmla="val 188652"/>
            </a:avLst>
          </a:prstGeom>
          <a:solidFill>
            <a:srgbClr val="38512F"/>
          </a:solidFill>
          <a:ln/>
        </p:spPr>
      </p:sp>
      <p:sp>
        <p:nvSpPr>
          <p:cNvPr id="26" name="Text 23"/>
          <p:cNvSpPr/>
          <p:nvPr/>
        </p:nvSpPr>
        <p:spPr>
          <a:xfrm>
            <a:off x="4475024" y="6480810"/>
            <a:ext cx="19383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9975" y="7005757"/>
            <a:ext cx="238958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Comparison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749975" y="7340322"/>
            <a:ext cx="76440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avg. $60.48 vs. Standard avg. $58.46.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4033" y="422315"/>
            <a:ext cx="6565821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Insights: Subscription &amp; Discounts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744033" y="1257657"/>
            <a:ext cx="272688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Subscribers vs. Non-Subscribers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2744033" y="1656278"/>
            <a:ext cx="4383881" cy="905351"/>
          </a:xfrm>
          <a:prstGeom prst="roundRect">
            <a:avLst>
              <a:gd name="adj" fmla="val 25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751653" y="1663898"/>
            <a:ext cx="4368641" cy="4450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905125" y="1763554"/>
            <a:ext cx="78140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001095" y="1763554"/>
            <a:ext cx="77759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1053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093256" y="1763554"/>
            <a:ext cx="77759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59.49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85416" y="1763554"/>
            <a:ext cx="78140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62645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2751653" y="2108954"/>
            <a:ext cx="4368641" cy="4450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905125" y="2208609"/>
            <a:ext cx="78140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01095" y="2208609"/>
            <a:ext cx="77759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2847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093256" y="2208609"/>
            <a:ext cx="77759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59.87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185416" y="2208609"/>
            <a:ext cx="78140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170436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510105" y="1257657"/>
            <a:ext cx="2576751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Discount-Dependent Products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10105" y="1636990"/>
            <a:ext cx="4383881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(50.00%)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10105" y="1936433"/>
            <a:ext cx="4383881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Sneakers (49.66%)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510105" y="2235875"/>
            <a:ext cx="4383881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Coat (49.07%)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510105" y="2535317"/>
            <a:ext cx="4383881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Sweater (48.17%)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510105" y="2834759"/>
            <a:ext cx="4383881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Pants (47.37%)</a:t>
            </a:r>
            <a:endParaRPr lang="en-US" sz="12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105" y="3253264"/>
            <a:ext cx="4383881" cy="4383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1036" y="438269"/>
            <a:ext cx="7593806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 &amp; Product Ranking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71036" y="1305401"/>
            <a:ext cx="1875115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2571036" y="1719024"/>
            <a:ext cx="4549616" cy="1399699"/>
          </a:xfrm>
          <a:prstGeom prst="roundRect">
            <a:avLst>
              <a:gd name="adj" fmla="val 17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578656" y="1726644"/>
            <a:ext cx="4534376" cy="4614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737961" y="1829872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008959" y="1829872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3116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2578656" y="2188131"/>
            <a:ext cx="4534376" cy="4614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2737961" y="2291358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008959" y="2291358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2578656" y="2649617"/>
            <a:ext cx="4534376" cy="4614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737961" y="2752844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008959" y="2752844"/>
            <a:ext cx="194476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517130" y="1305401"/>
            <a:ext cx="2509599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3 Products per Category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17130" y="1699022"/>
            <a:ext cx="454961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Jewelry, Sunglasses, Belt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517130" y="2009775"/>
            <a:ext cx="454961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Clothing: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Blouse, Pants, Shirt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517130" y="2320528"/>
            <a:ext cx="454961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Footwear: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Sandals, Shoes, Sneakers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517130" y="2631281"/>
            <a:ext cx="454961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Outerwear: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Jacket, Coat</a:t>
            </a:r>
            <a:endParaRPr lang="en-US" sz="12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7130" y="3065621"/>
            <a:ext cx="4549616" cy="45496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9829" y="450413"/>
            <a:ext cx="5830253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Buyers &amp; Revenue by Age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439829" y="1341477"/>
            <a:ext cx="273605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Buyers &amp; Subscriptions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39829" y="1745933"/>
            <a:ext cx="467546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with &gt;5 purchases: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439829" y="2155388"/>
            <a:ext cx="467546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Subscription: 2518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439829" y="2474714"/>
            <a:ext cx="467546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Yes Subscription: 958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829" y="2920960"/>
            <a:ext cx="4675465" cy="467546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2488" y="1341477"/>
            <a:ext cx="202525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522488" y="1766411"/>
            <a:ext cx="4675465" cy="1910239"/>
          </a:xfrm>
          <a:prstGeom prst="roundRect">
            <a:avLst>
              <a:gd name="adj" fmla="val 1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30108" y="1774031"/>
            <a:ext cx="4660225" cy="4737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93938" y="1879878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0027801" y="1879878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62143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30108" y="2247781"/>
            <a:ext cx="4660225" cy="4737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93938" y="2353628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10027801" y="2353628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59197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530108" y="2721531"/>
            <a:ext cx="4660225" cy="4737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93938" y="2827377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Adult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027801" y="2827377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55978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530108" y="3195280"/>
            <a:ext cx="4660225" cy="4737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693938" y="3301127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10027801" y="3301127"/>
            <a:ext cx="199882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55763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Dashboard in Power BI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Visualizing insights for strategic decision-making.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dashboard provides a dynamic view of customer behavior.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2026-01-07T14:46:43Z</dcterms:created>
  <dcterms:modified xsi:type="dcterms:W3CDTF">2026-01-07T14:46:43Z</dcterms:modified>
</cp:coreProperties>
</file>